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4"/>
  </p:notesMasterIdLst>
  <p:sldIdLst>
    <p:sldId id="257" r:id="rId2"/>
    <p:sldId id="258" r:id="rId3"/>
    <p:sldId id="410" r:id="rId4"/>
    <p:sldId id="419" r:id="rId5"/>
    <p:sldId id="416" r:id="rId6"/>
    <p:sldId id="417" r:id="rId7"/>
    <p:sldId id="418" r:id="rId8"/>
    <p:sldId id="420" r:id="rId9"/>
    <p:sldId id="421" r:id="rId10"/>
    <p:sldId id="422" r:id="rId11"/>
    <p:sldId id="423" r:id="rId12"/>
    <p:sldId id="429" r:id="rId13"/>
    <p:sldId id="430" r:id="rId14"/>
    <p:sldId id="428" r:id="rId15"/>
    <p:sldId id="427" r:id="rId16"/>
    <p:sldId id="426" r:id="rId17"/>
    <p:sldId id="424" r:id="rId18"/>
    <p:sldId id="433" r:id="rId19"/>
    <p:sldId id="425" r:id="rId20"/>
    <p:sldId id="409" r:id="rId21"/>
    <p:sldId id="345" r:id="rId22"/>
    <p:sldId id="39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C0948-D13D-4845-98F3-AE2848261F10}" v="361" dt="2023-03-22T03:27:36.776"/>
    <p1510:client id="{AAC52145-7AF0-4D52-A0FC-258C5AA3B9A6}" v="1" dt="2023-03-22T02:25:06.814"/>
    <p1510:client id="{D59FF4D3-F0E8-4443-BFC5-C91843EC1AA8}" v="427" dt="2023-03-22T03:27:17.240"/>
    <p1510:client id="{DF18461A-14D0-4E65-9B97-7269D9A6EF88}" v="5" dt="2023-03-22T02:24:13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Olexa</a:t>
            </a:r>
            <a:r>
              <a:rPr lang="en-US"/>
              <a:t>, Peter (n.d.) A Person Making a Schedule. Accessed on January 18</a:t>
            </a:r>
            <a:r>
              <a:rPr lang="en-US" baseline="30000"/>
              <a:t>th</a:t>
            </a:r>
            <a:r>
              <a:rPr lang="en-US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Date: 02-09-2023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Dr. Alex Smith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B536B17-ED93-E542-49E8-DE9931E42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2631948"/>
            <a:ext cx="11237976" cy="374599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6299B1-09C6-7E00-4446-2C7A5239C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3530598" y="720088"/>
            <a:ext cx="5130800" cy="16891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84FA34-00E0-E170-A10B-5749D78C9F60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3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9959A3-093B-32BF-1601-39A6D6AB5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3530598" y="720088"/>
            <a:ext cx="5130800" cy="1689101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0F09F61-2027-EF51-ED46-FD8654B4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" y="2625541"/>
            <a:ext cx="11238689" cy="37470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36006A8-4E0A-64D8-AECA-ED984639C981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ea typeface="+mn-lt"/>
                <a:cs typeface="+mn-lt"/>
              </a:rPr>
              <a:t>InsightFace</a:t>
            </a:r>
            <a:endParaRPr lang="en-US" dirty="0" err="1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9E874AD-1930-E956-27E0-01F845A57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4" r="24361" b="322"/>
          <a:stretch/>
        </p:blipFill>
        <p:spPr>
          <a:xfrm>
            <a:off x="6720560" y="2645957"/>
            <a:ext cx="4136734" cy="3978324"/>
          </a:xfrm>
          <a:prstGeom prst="rect">
            <a:avLst/>
          </a:prstGeom>
        </p:spPr>
      </p:pic>
      <p:pic>
        <p:nvPicPr>
          <p:cNvPr id="8" name="Picture 8" descr="Calendar&#10;&#10;Description automatically generated">
            <a:extLst>
              <a:ext uri="{FF2B5EF4-FFF2-40B4-BE49-F238E27FC236}">
                <a16:creationId xmlns:a16="http://schemas.microsoft.com/office/drawing/2014/main" id="{C45F4645-80FD-3950-EC4B-C0B5955CF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3" y="3018658"/>
            <a:ext cx="5865997" cy="26064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D4194D-DC32-5842-9435-46E19CABD8CA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7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DertResNet50</a:t>
            </a:r>
            <a:endParaRPr lang="en-US" dirty="0"/>
          </a:p>
        </p:txBody>
      </p:sp>
      <p:pic>
        <p:nvPicPr>
          <p:cNvPr id="2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EBC47AC-D0DA-F243-406E-42A086EFC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2" t="-658" r="23339" b="-305"/>
          <a:stretch/>
        </p:blipFill>
        <p:spPr>
          <a:xfrm>
            <a:off x="6729909" y="2618723"/>
            <a:ext cx="4146061" cy="4167617"/>
          </a:xfrm>
          <a:prstGeom prst="rect">
            <a:avLst/>
          </a:prstGeom>
        </p:spPr>
      </p:pic>
      <p:pic>
        <p:nvPicPr>
          <p:cNvPr id="8" name="Picture 6" descr="Calendar&#10;&#10;Description automatically generated">
            <a:extLst>
              <a:ext uri="{FF2B5EF4-FFF2-40B4-BE49-F238E27FC236}">
                <a16:creationId xmlns:a16="http://schemas.microsoft.com/office/drawing/2014/main" id="{163A4F69-368A-FF92-D6EB-A1828757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3" y="3016775"/>
            <a:ext cx="5865997" cy="26616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76A6EE-DC40-866D-C2BC-EBF450BA66D2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9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YOLOv8</a:t>
            </a:r>
            <a:endParaRPr lang="en-US" dirty="0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15EB078-3ADB-83CA-F93A-430CC88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5" r="24702" b="322"/>
          <a:stretch/>
        </p:blipFill>
        <p:spPr>
          <a:xfrm>
            <a:off x="6701861" y="2645957"/>
            <a:ext cx="4141416" cy="4043772"/>
          </a:xfrm>
          <a:prstGeom prst="rect">
            <a:avLst/>
          </a:prstGeom>
        </p:spPr>
      </p:pic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32744A75-CE8B-AC46-C2C9-8480D85C7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3" y="3017918"/>
            <a:ext cx="5865997" cy="26360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8C1E57-0763-093C-BEED-EC0AB8150DD1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0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SAHI_YOLOv8</a:t>
            </a:r>
            <a:endParaRPr lang="en-US" dirty="0"/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A15121F-BF8D-6514-E7B4-8EC1DF559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4" r="24020" b="322"/>
          <a:stretch/>
        </p:blipFill>
        <p:spPr>
          <a:xfrm>
            <a:off x="6692510" y="2645957"/>
            <a:ext cx="4146080" cy="3959625"/>
          </a:xfrm>
          <a:prstGeom prst="rect">
            <a:avLst/>
          </a:prstGeom>
        </p:spPr>
      </p:pic>
      <p:pic>
        <p:nvPicPr>
          <p:cNvPr id="9" name="Picture 9" descr="Calendar&#10;&#10;Description automatically generated">
            <a:extLst>
              <a:ext uri="{FF2B5EF4-FFF2-40B4-BE49-F238E27FC236}">
                <a16:creationId xmlns:a16="http://schemas.microsoft.com/office/drawing/2014/main" id="{B273FC35-EAFA-F3E1-0A41-3F174ADD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3" y="3017918"/>
            <a:ext cx="5819248" cy="26126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C10D419-1AC5-E373-BC07-88A094FE29DA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6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Train_YOLOv8x_epochs53</a:t>
            </a:r>
            <a:endParaRPr lang="en-US" dirty="0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35AA036E-E546-C829-863C-71263FAA1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4" y="3014105"/>
            <a:ext cx="5861455" cy="2634812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356A2C-872C-9592-52A1-AC937F1D3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7" r="24655" b="373"/>
          <a:stretch/>
        </p:blipFill>
        <p:spPr>
          <a:xfrm>
            <a:off x="6691549" y="2647283"/>
            <a:ext cx="4146833" cy="398455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11924-9055-AF8C-0053-3169D565F284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9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81F2DE-8087-ADCB-CC37-0D6871AFE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3530599" y="720089"/>
            <a:ext cx="5130799" cy="1689100"/>
          </a:xfrm>
          <a:prstGeom prst="rect">
            <a:avLst/>
          </a:prstGeom>
        </p:spPr>
      </p:pic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11F29BCA-B312-6AD0-1313-7356EE4C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1" y="3017596"/>
            <a:ext cx="5856051" cy="2611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Train_YOLOv8x_epochs53_SAHI</a:t>
            </a:r>
            <a:endParaRPr lang="en-US" dirty="0"/>
          </a:p>
        </p:txBody>
      </p:sp>
      <p:pic>
        <p:nvPicPr>
          <p:cNvPr id="5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46B3ACF-A775-1C19-AF7E-CF6BDAA62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2" r="24260" b="373"/>
          <a:stretch/>
        </p:blipFill>
        <p:spPr>
          <a:xfrm>
            <a:off x="6693711" y="2647283"/>
            <a:ext cx="4150097" cy="39467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2AFB6CA-BC76-F53D-3136-F848D44459B3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7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286425" y="821446"/>
            <a:ext cx="30242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Publish the best models for each training image as a ground truth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AFB6CA-BC76-F53D-3136-F848D44459B3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CE21D78-9A0A-60E1-B89E-5C7ABB12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60" y="700950"/>
            <a:ext cx="7109837" cy="3018782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77628C7-0DD0-923D-A9C6-FA603504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6" y="1777431"/>
            <a:ext cx="2791904" cy="489610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8243767-C663-4DC9-450B-01EEB546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07" y="2636707"/>
            <a:ext cx="3018570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9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FE60-E541-579B-C29F-3C1515F6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"/>
            <a:ext cx="10931549" cy="702526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Status Report- Janvi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627AF-AC57-1505-43F4-9AF4B1CADCEC}"/>
              </a:ext>
            </a:extLst>
          </p:cNvPr>
          <p:cNvSpPr txBox="1"/>
          <p:nvPr/>
        </p:nvSpPr>
        <p:spPr>
          <a:xfrm>
            <a:off x="78377" y="879566"/>
            <a:ext cx="1003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Reverse Engineering applied.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Got accuracy matrix for crowd counting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Which can be used for the classification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Classification algorithm trained on the classes defined by accuracy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B5D25-14D0-043F-6905-E58C99C0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0" y="2406597"/>
            <a:ext cx="11117766" cy="38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Additional activities since the last report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99877" y="988530"/>
            <a:ext cx="4512491" cy="2706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795528">
              <a:spcAft>
                <a:spcPts val="600"/>
              </a:spcAft>
              <a:defRPr/>
            </a:pPr>
            <a:r>
              <a:rPr lang="en-US" sz="174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</a:t>
            </a:r>
            <a:r>
              <a:rPr lang="en-US" sz="174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fr-FR" sz="2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720175" y="1560355"/>
            <a:ext cx="6363869" cy="42283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Reverse Engineering for getting better accuracy.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Implemented Crowd counting models for </a:t>
            </a:r>
            <a:r>
              <a:rPr lang="en-US" sz="1800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beach_use</a:t>
            </a: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800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station_beach</a:t>
            </a: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Labelled images for accuracy matrix.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Crowd counting models</a:t>
            </a: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1800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InsightFace</a:t>
            </a:r>
            <a:endParaRPr lang="en-US" sz="1800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1800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ResNet</a:t>
            </a:r>
            <a:endParaRPr lang="en-US" sz="1800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YOLOv8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have accuracy for all models of all images.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80" y="991748"/>
            <a:ext cx="264178" cy="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8403771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1698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models on real data.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Applying different crowd-counting models on different classes and finalizing the models for each class.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Further steps for counting the number of people in water specifically.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Testing of the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5BA4F-15AA-6274-CF76-5A8574AC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9" b="3"/>
          <a:stretch/>
        </p:blipFill>
        <p:spPr>
          <a:xfrm>
            <a:off x="1968693" y="633927"/>
            <a:ext cx="3884991" cy="2726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E34E8-6A0F-2D8D-FDF9-6FDFBFA4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2" r="-4" b="3916"/>
          <a:stretch/>
        </p:blipFill>
        <p:spPr>
          <a:xfrm>
            <a:off x="6338316" y="633927"/>
            <a:ext cx="3547492" cy="272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50C3-61CE-C6EC-2B52-DF1BF4492C54}"/>
              </a:ext>
            </a:extLst>
          </p:cNvPr>
          <p:cNvSpPr txBox="1"/>
          <p:nvPr/>
        </p:nvSpPr>
        <p:spPr>
          <a:xfrm>
            <a:off x="1494264" y="3994020"/>
            <a:ext cx="9690204" cy="199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 in the image we have labeled all the images first.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which we had ground truth of all images.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which we implemented the accuracy matrix.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showed which model works best for the particular image.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we can decide on classes for the training classification model.</a:t>
            </a:r>
          </a:p>
        </p:txBody>
      </p:sp>
    </p:spTree>
    <p:extLst>
      <p:ext uri="{BB962C8B-B14F-4D97-AF65-F5344CB8AC3E}">
        <p14:creationId xmlns:p14="http://schemas.microsoft.com/office/powerpoint/2010/main" val="406395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50020-7FF0-CB57-DB81-4D6C036E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Final Data</a:t>
            </a:r>
            <a:br>
              <a:rPr lang="en-US" sz="4800" spc="-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B5B97-BF52-550A-7329-967D6940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19633"/>
            <a:ext cx="6367271" cy="26105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10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9E132A3-39BB-DD83-8844-2653F3FC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8F7CC28-5E10-DC25-D734-50CFDAE6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35271" r="39744" b="28257"/>
          <a:stretch/>
        </p:blipFill>
        <p:spPr>
          <a:xfrm>
            <a:off x="3530600" y="720089"/>
            <a:ext cx="5130800" cy="1689101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F45B33B-2583-4F48-4998-F113B66C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-1" r="8987" b="4841"/>
          <a:stretch/>
        </p:blipFill>
        <p:spPr>
          <a:xfrm>
            <a:off x="130199" y="2916849"/>
            <a:ext cx="11931601" cy="3773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CCC483-EFF9-0178-BFC3-9421FBC85C19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4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8DADFDD-40F0-2593-F81E-B4777C328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35551" r="39868" b="28036"/>
          <a:stretch/>
        </p:blipFill>
        <p:spPr>
          <a:xfrm>
            <a:off x="3530600" y="720089"/>
            <a:ext cx="5130800" cy="168910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42D95F-73D1-43CC-69CE-D999913CC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35309" r="39808" b="28280"/>
          <a:stretch/>
        </p:blipFill>
        <p:spPr>
          <a:xfrm>
            <a:off x="3530601" y="720089"/>
            <a:ext cx="5130800" cy="1689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2666F-B7E3-978F-EEA5-9AD3ED747286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Picture</a:t>
            </a:r>
            <a:r>
              <a:rPr lang="en-US" altLang="zh-CN" dirty="0"/>
              <a:t>3.png</a:t>
            </a:r>
            <a:endParaRPr lang="en-C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586D0-E4B5-755D-05E1-242B21258D7A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2022-09-02_13-50-14.png</a:t>
            </a:r>
            <a:endParaRPr lang="en-CN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6280A-1BE9-1729-11EF-4CE17A536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73" r="17093" b="5706"/>
          <a:stretch/>
        </p:blipFill>
        <p:spPr>
          <a:xfrm>
            <a:off x="429297" y="2792959"/>
            <a:ext cx="5476461" cy="32214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BBE831C-F1A4-A3D7-39D6-9A2E1B01A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7" t="18750" r="-213" b="6568"/>
          <a:stretch/>
        </p:blipFill>
        <p:spPr>
          <a:xfrm>
            <a:off x="6286240" y="2792959"/>
            <a:ext cx="5476461" cy="3221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38831-49A0-FB1F-246C-97F74FDD9554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7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CE107-3E36-B29F-7BEA-E1A47D770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" t="12747" r="3034" b="457"/>
          <a:stretch/>
        </p:blipFill>
        <p:spPr>
          <a:xfrm>
            <a:off x="429299" y="2792959"/>
            <a:ext cx="5476461" cy="322147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919D0B-5961-5F31-E08F-E41F981AB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35244" r="39812" b="28352"/>
          <a:stretch/>
        </p:blipFill>
        <p:spPr>
          <a:xfrm>
            <a:off x="3530600" y="720089"/>
            <a:ext cx="5130800" cy="1689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DDC3F-C7DB-41F3-EBFF-9DAA6BE28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4" t="21582" b="12863"/>
          <a:stretch/>
        </p:blipFill>
        <p:spPr>
          <a:xfrm>
            <a:off x="6286242" y="2792959"/>
            <a:ext cx="5476461" cy="32214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13D88C-DD39-FE5A-CA73-7D2562530032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Picture</a:t>
            </a:r>
            <a:r>
              <a:rPr lang="en-US" altLang="zh-CN" dirty="0"/>
              <a:t>3.png</a:t>
            </a:r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1B894-7927-89CD-996C-194703B9BA64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2022-09-02_13-50-14.png</a:t>
            </a:r>
            <a:endParaRPr lang="en-C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2BF848-B68E-FD86-E17D-21E914B27275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4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6D51B1-6853-E698-AF51-6CE3F6D3B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35252" r="39815" b="28353"/>
          <a:stretch/>
        </p:blipFill>
        <p:spPr>
          <a:xfrm>
            <a:off x="3530600" y="720088"/>
            <a:ext cx="5130800" cy="1689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D565A-2B45-5141-87CB-C93ECF0A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2949669"/>
            <a:ext cx="7772400" cy="3793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1E9D-1FFB-E306-5362-D77F7B7F24D3}"/>
              </a:ext>
            </a:extLst>
          </p:cNvPr>
          <p:cNvSpPr txBox="1"/>
          <p:nvPr/>
        </p:nvSpPr>
        <p:spPr>
          <a:xfrm>
            <a:off x="2209800" y="2580337"/>
            <a:ext cx="660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Incrementally update the ground_truth &amp; predictions of new images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8A53C3-5E4C-E48A-E432-595AC3AF659E}"/>
              </a:ext>
            </a:extLst>
          </p:cNvPr>
          <p:cNvSpPr txBox="1">
            <a:spLocks/>
          </p:cNvSpPr>
          <p:nvPr/>
        </p:nvSpPr>
        <p:spPr>
          <a:xfrm>
            <a:off x="252918" y="1"/>
            <a:ext cx="10931549" cy="7025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  <a:latin typeface="Times New Roman"/>
                <a:cs typeface="Times New Roman"/>
              </a:rPr>
              <a:t>Individual Status Report- </a:t>
            </a:r>
            <a:r>
              <a:rPr lang="en-CA" dirty="0" err="1">
                <a:solidFill>
                  <a:schemeClr val="tx1"/>
                </a:solidFill>
                <a:latin typeface="Times New Roman"/>
                <a:cs typeface="Times New Roman"/>
              </a:rPr>
              <a:t>Fangji</a:t>
            </a:r>
            <a:endParaRPr lang="en-CA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528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Application>Microsoft Office PowerPoint</Application>
  <PresentationFormat>Widescreen</PresentationFormat>
  <Slides>22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Frame</vt:lpstr>
      <vt:lpstr>PowerPoint Presentation</vt:lpstr>
      <vt:lpstr>Additional activities since the last report</vt:lpstr>
      <vt:lpstr>PowerPoint Presentation</vt:lpstr>
      <vt:lpstr>Final Data 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Status Report- Janvi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revision>308</cp:revision>
  <dcterms:created xsi:type="dcterms:W3CDTF">2023-02-01T02:15:55Z</dcterms:created>
  <dcterms:modified xsi:type="dcterms:W3CDTF">2023-03-22T03:28:17Z</dcterms:modified>
</cp:coreProperties>
</file>